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59" r:id="rId3"/>
    <p:sldId id="261" r:id="rId4"/>
    <p:sldId id="262" r:id="rId5"/>
    <p:sldId id="263" r:id="rId6"/>
    <p:sldId id="281" r:id="rId7"/>
    <p:sldId id="285" r:id="rId8"/>
    <p:sldId id="291" r:id="rId9"/>
  </p:sldIdLst>
  <p:sldSz cx="9144000" cy="5143500" type="screen16x9"/>
  <p:notesSz cx="6858000" cy="9144000"/>
  <p:embeddedFontLst>
    <p:embeddedFont>
      <p:font typeface="Black Han Sans" panose="020B0604020202020204" charset="-127"/>
      <p:regular r:id="rId11"/>
    </p:embeddedFont>
    <p:embeddedFont>
      <p:font typeface="Cambria Math" panose="02040503050406030204" pitchFamily="18" charset="0"/>
      <p:regular r:id="rId12"/>
    </p:embeddedFont>
    <p:embeddedFont>
      <p:font typeface="Paytone One" panose="020B0604020202020204" charset="0"/>
      <p:regular r:id="rId13"/>
    </p:embeddedFont>
    <p:embeddedFont>
      <p:font typeface="Sniglet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BA6335-1FE3-425E-A06B-D372CFC581F5}">
  <a:tblStyle styleId="{1ABA6335-1FE3-425E-A06B-D372CFC58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4e493445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4e493445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4e493c7d0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4e493c7d0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4e493c7d0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4e493c7d0_5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5c8f6dd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5c8f6dd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335b1589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335b1589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35335b1589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35335b1589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35335b1589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35335b1589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2514784" y="950723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371600" y="3741431"/>
            <a:ext cx="11427090" cy="3078465"/>
            <a:chOff x="-1371600" y="3741431"/>
            <a:chExt cx="11427090" cy="3078465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1371600" y="3741431"/>
              <a:ext cx="9143764" cy="3078465"/>
            </a:xfrm>
            <a:custGeom>
              <a:avLst/>
              <a:gdLst/>
              <a:ahLst/>
              <a:cxnLst/>
              <a:rect l="l" t="t" r="r" b="b"/>
              <a:pathLst>
                <a:path w="285698" h="96187" extrusionOk="0">
                  <a:moveTo>
                    <a:pt x="285697" y="53699"/>
                  </a:moveTo>
                  <a:cubicBezTo>
                    <a:pt x="279001" y="45768"/>
                    <a:pt x="268988" y="40728"/>
                    <a:pt x="257798" y="40728"/>
                  </a:cubicBezTo>
                  <a:cubicBezTo>
                    <a:pt x="257618" y="40728"/>
                    <a:pt x="257438" y="40737"/>
                    <a:pt x="257261" y="40741"/>
                  </a:cubicBezTo>
                  <a:cubicBezTo>
                    <a:pt x="258855" y="37611"/>
                    <a:pt x="259686" y="34143"/>
                    <a:pt x="259683" y="30629"/>
                  </a:cubicBezTo>
                  <a:cubicBezTo>
                    <a:pt x="259683" y="18309"/>
                    <a:pt x="249696" y="8325"/>
                    <a:pt x="237379" y="8325"/>
                  </a:cubicBezTo>
                  <a:cubicBezTo>
                    <a:pt x="227922" y="8325"/>
                    <a:pt x="219848" y="14209"/>
                    <a:pt x="216601" y="22512"/>
                  </a:cubicBezTo>
                  <a:cubicBezTo>
                    <a:pt x="207624" y="15831"/>
                    <a:pt x="196496" y="11873"/>
                    <a:pt x="184442" y="11873"/>
                  </a:cubicBezTo>
                  <a:cubicBezTo>
                    <a:pt x="175165" y="11873"/>
                    <a:pt x="166440" y="14218"/>
                    <a:pt x="158816" y="18343"/>
                  </a:cubicBezTo>
                  <a:cubicBezTo>
                    <a:pt x="152064" y="7342"/>
                    <a:pt x="139930" y="0"/>
                    <a:pt x="126075" y="0"/>
                  </a:cubicBezTo>
                  <a:cubicBezTo>
                    <a:pt x="106000" y="0"/>
                    <a:pt x="89537" y="15406"/>
                    <a:pt x="87831" y="35037"/>
                  </a:cubicBezTo>
                  <a:cubicBezTo>
                    <a:pt x="84673" y="33954"/>
                    <a:pt x="81361" y="33402"/>
                    <a:pt x="78023" y="33402"/>
                  </a:cubicBezTo>
                  <a:cubicBezTo>
                    <a:pt x="70173" y="33402"/>
                    <a:pt x="63033" y="36398"/>
                    <a:pt x="57651" y="41299"/>
                  </a:cubicBezTo>
                  <a:cubicBezTo>
                    <a:pt x="58157" y="39388"/>
                    <a:pt x="58411" y="37422"/>
                    <a:pt x="58411" y="35449"/>
                  </a:cubicBezTo>
                  <a:cubicBezTo>
                    <a:pt x="58411" y="22825"/>
                    <a:pt x="48179" y="12593"/>
                    <a:pt x="35555" y="12593"/>
                  </a:cubicBezTo>
                  <a:cubicBezTo>
                    <a:pt x="22931" y="12593"/>
                    <a:pt x="12698" y="22825"/>
                    <a:pt x="12698" y="35449"/>
                  </a:cubicBezTo>
                  <a:cubicBezTo>
                    <a:pt x="12698" y="37177"/>
                    <a:pt x="12897" y="38898"/>
                    <a:pt x="13285" y="40582"/>
                  </a:cubicBezTo>
                  <a:cubicBezTo>
                    <a:pt x="8446" y="42304"/>
                    <a:pt x="3948" y="44866"/>
                    <a:pt x="0" y="48151"/>
                  </a:cubicBezTo>
                  <a:lnTo>
                    <a:pt x="0" y="96186"/>
                  </a:lnTo>
                  <a:lnTo>
                    <a:pt x="285697" y="96186"/>
                  </a:lnTo>
                  <a:close/>
                </a:path>
              </a:pathLst>
            </a:custGeom>
            <a:gradFill>
              <a:gsLst>
                <a:gs pos="0">
                  <a:srgbClr val="8EE8FF">
                    <a:alpha val="0"/>
                  </a:srgbClr>
                </a:gs>
                <a:gs pos="100000">
                  <a:srgbClr val="EFFAFF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271648" y="3811074"/>
              <a:ext cx="7783842" cy="2522504"/>
            </a:xfrm>
            <a:custGeom>
              <a:avLst/>
              <a:gdLst/>
              <a:ahLst/>
              <a:cxnLst/>
              <a:rect l="l" t="t" r="r" b="b"/>
              <a:pathLst>
                <a:path w="285698" h="96187" extrusionOk="0">
                  <a:moveTo>
                    <a:pt x="285697" y="53699"/>
                  </a:moveTo>
                  <a:cubicBezTo>
                    <a:pt x="279001" y="45768"/>
                    <a:pt x="268988" y="40728"/>
                    <a:pt x="257798" y="40728"/>
                  </a:cubicBezTo>
                  <a:cubicBezTo>
                    <a:pt x="257618" y="40728"/>
                    <a:pt x="257438" y="40737"/>
                    <a:pt x="257261" y="40741"/>
                  </a:cubicBezTo>
                  <a:cubicBezTo>
                    <a:pt x="258855" y="37611"/>
                    <a:pt x="259686" y="34143"/>
                    <a:pt x="259683" y="30629"/>
                  </a:cubicBezTo>
                  <a:cubicBezTo>
                    <a:pt x="259683" y="18309"/>
                    <a:pt x="249696" y="8325"/>
                    <a:pt x="237379" y="8325"/>
                  </a:cubicBezTo>
                  <a:cubicBezTo>
                    <a:pt x="227922" y="8325"/>
                    <a:pt x="219848" y="14209"/>
                    <a:pt x="216601" y="22512"/>
                  </a:cubicBezTo>
                  <a:cubicBezTo>
                    <a:pt x="207624" y="15831"/>
                    <a:pt x="196496" y="11873"/>
                    <a:pt x="184442" y="11873"/>
                  </a:cubicBezTo>
                  <a:cubicBezTo>
                    <a:pt x="175165" y="11873"/>
                    <a:pt x="166440" y="14218"/>
                    <a:pt x="158816" y="18343"/>
                  </a:cubicBezTo>
                  <a:cubicBezTo>
                    <a:pt x="152064" y="7342"/>
                    <a:pt x="139930" y="0"/>
                    <a:pt x="126075" y="0"/>
                  </a:cubicBezTo>
                  <a:cubicBezTo>
                    <a:pt x="106000" y="0"/>
                    <a:pt x="89537" y="15406"/>
                    <a:pt x="87831" y="35037"/>
                  </a:cubicBezTo>
                  <a:cubicBezTo>
                    <a:pt x="84673" y="33954"/>
                    <a:pt x="81361" y="33402"/>
                    <a:pt x="78023" y="33402"/>
                  </a:cubicBezTo>
                  <a:cubicBezTo>
                    <a:pt x="70173" y="33402"/>
                    <a:pt x="63033" y="36398"/>
                    <a:pt x="57651" y="41299"/>
                  </a:cubicBezTo>
                  <a:cubicBezTo>
                    <a:pt x="58157" y="39388"/>
                    <a:pt x="58411" y="37422"/>
                    <a:pt x="58411" y="35449"/>
                  </a:cubicBezTo>
                  <a:cubicBezTo>
                    <a:pt x="58411" y="22825"/>
                    <a:pt x="48179" y="12593"/>
                    <a:pt x="35555" y="12593"/>
                  </a:cubicBezTo>
                  <a:cubicBezTo>
                    <a:pt x="22931" y="12593"/>
                    <a:pt x="12698" y="22825"/>
                    <a:pt x="12698" y="35449"/>
                  </a:cubicBezTo>
                  <a:cubicBezTo>
                    <a:pt x="12698" y="37177"/>
                    <a:pt x="12897" y="38898"/>
                    <a:pt x="13285" y="40582"/>
                  </a:cubicBezTo>
                  <a:cubicBezTo>
                    <a:pt x="8446" y="42304"/>
                    <a:pt x="3948" y="44866"/>
                    <a:pt x="0" y="48151"/>
                  </a:cubicBezTo>
                  <a:lnTo>
                    <a:pt x="0" y="96186"/>
                  </a:lnTo>
                  <a:lnTo>
                    <a:pt x="285697" y="96186"/>
                  </a:lnTo>
                  <a:close/>
                </a:path>
              </a:pathLst>
            </a:custGeom>
            <a:gradFill>
              <a:gsLst>
                <a:gs pos="0">
                  <a:srgbClr val="8EE8FF">
                    <a:alpha val="0"/>
                  </a:srgbClr>
                </a:gs>
                <a:gs pos="100000">
                  <a:srgbClr val="EFFAFF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0" y="2065031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058325" y="1031850"/>
            <a:ext cx="5703600" cy="3064500"/>
          </a:xfrm>
          <a:prstGeom prst="rect">
            <a:avLst/>
          </a:prstGeom>
          <a:effectLst>
            <a:outerShdw blurRad="42863" dist="28575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586075" y="4096282"/>
            <a:ext cx="3600000" cy="4254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-1881159" y="950723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 flipH="1">
            <a:off x="-2185959" y="2265173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-1881159" y="3560573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 rot="1126138">
            <a:off x="-3896210" y="2371001"/>
            <a:ext cx="9143586" cy="307840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 rot="-1800019">
            <a:off x="4115929" y="1745155"/>
            <a:ext cx="10512158" cy="3539167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 rot="1126138">
            <a:off x="-6125060" y="3209201"/>
            <a:ext cx="9143586" cy="307840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 rot="-1800019">
            <a:off x="4115929" y="3271280"/>
            <a:ext cx="10512158" cy="3539167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3411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2498729"/>
            <a:ext cx="9143764" cy="4131589"/>
          </a:xfrm>
          <a:custGeom>
            <a:avLst/>
            <a:gdLst/>
            <a:ahLst/>
            <a:cxnLst/>
            <a:rect l="l" t="t" r="r" b="b"/>
            <a:pathLst>
              <a:path w="285698" h="129092" extrusionOk="0">
                <a:moveTo>
                  <a:pt x="0" y="48653"/>
                </a:moveTo>
                <a:cubicBezTo>
                  <a:pt x="6852" y="41677"/>
                  <a:pt x="15263" y="36240"/>
                  <a:pt x="24674" y="32912"/>
                </a:cubicBezTo>
                <a:cubicBezTo>
                  <a:pt x="27993" y="20304"/>
                  <a:pt x="39469" y="11005"/>
                  <a:pt x="53120" y="11005"/>
                </a:cubicBezTo>
                <a:cubicBezTo>
                  <a:pt x="67812" y="11005"/>
                  <a:pt x="79990" y="21780"/>
                  <a:pt x="82183" y="35862"/>
                </a:cubicBezTo>
                <a:cubicBezTo>
                  <a:pt x="88538" y="31783"/>
                  <a:pt x="95932" y="29621"/>
                  <a:pt x="103485" y="29630"/>
                </a:cubicBezTo>
                <a:cubicBezTo>
                  <a:pt x="113392" y="29630"/>
                  <a:pt x="122439" y="33278"/>
                  <a:pt x="129381" y="39292"/>
                </a:cubicBezTo>
                <a:cubicBezTo>
                  <a:pt x="134635" y="31935"/>
                  <a:pt x="141180" y="25589"/>
                  <a:pt x="148695" y="20564"/>
                </a:cubicBezTo>
                <a:cubicBezTo>
                  <a:pt x="148608" y="19922"/>
                  <a:pt x="148565" y="19274"/>
                  <a:pt x="148562" y="18626"/>
                </a:cubicBezTo>
                <a:cubicBezTo>
                  <a:pt x="148562" y="10679"/>
                  <a:pt x="155007" y="4237"/>
                  <a:pt x="162954" y="4237"/>
                </a:cubicBezTo>
                <a:cubicBezTo>
                  <a:pt x="167541" y="4237"/>
                  <a:pt x="171623" y="6383"/>
                  <a:pt x="174256" y="9727"/>
                </a:cubicBezTo>
                <a:cubicBezTo>
                  <a:pt x="179446" y="8607"/>
                  <a:pt x="184737" y="8043"/>
                  <a:pt x="190041" y="8046"/>
                </a:cubicBezTo>
                <a:cubicBezTo>
                  <a:pt x="199724" y="8046"/>
                  <a:pt x="208974" y="9891"/>
                  <a:pt x="217457" y="13253"/>
                </a:cubicBezTo>
                <a:cubicBezTo>
                  <a:pt x="222131" y="5322"/>
                  <a:pt x="230754" y="0"/>
                  <a:pt x="240620" y="0"/>
                </a:cubicBezTo>
                <a:cubicBezTo>
                  <a:pt x="255465" y="0"/>
                  <a:pt x="267500" y="12035"/>
                  <a:pt x="267500" y="26876"/>
                </a:cubicBezTo>
                <a:cubicBezTo>
                  <a:pt x="267503" y="30908"/>
                  <a:pt x="266600" y="34891"/>
                  <a:pt x="264851" y="38526"/>
                </a:cubicBezTo>
                <a:cubicBezTo>
                  <a:pt x="264956" y="38526"/>
                  <a:pt x="265062" y="38517"/>
                  <a:pt x="265170" y="38517"/>
                </a:cubicBezTo>
                <a:cubicBezTo>
                  <a:pt x="272596" y="38517"/>
                  <a:pt x="279587" y="40387"/>
                  <a:pt x="285697" y="43675"/>
                </a:cubicBezTo>
                <a:lnTo>
                  <a:pt x="285697" y="129092"/>
                </a:lnTo>
                <a:lnTo>
                  <a:pt x="0" y="129092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225" y="1167750"/>
            <a:ext cx="4480500" cy="6303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13225" y="1887975"/>
            <a:ext cx="4480500" cy="21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2065031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 flipH="1">
            <a:off x="-556386" y="3279800"/>
            <a:ext cx="9700161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8350" y="4401831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2065031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549400" y="1673763"/>
            <a:ext cx="4045200" cy="872100"/>
          </a:xfrm>
          <a:prstGeom prst="rect">
            <a:avLst/>
          </a:prstGeom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549400" y="2797213"/>
            <a:ext cx="4045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0" y="3730256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0" y="2065031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flipH="1">
            <a:off x="0" y="3730256"/>
            <a:ext cx="9143764" cy="3078465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2860088" y="3276063"/>
            <a:ext cx="3947400" cy="531900"/>
          </a:xfrm>
          <a:prstGeom prst="rect">
            <a:avLst/>
          </a:prstGeom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883188" y="1418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-4823800" y="2065031"/>
            <a:ext cx="18287539" cy="3078469"/>
            <a:chOff x="-4823800" y="2065031"/>
            <a:chExt cx="18287539" cy="3078469"/>
          </a:xfrm>
        </p:grpSpPr>
        <p:sp>
          <p:nvSpPr>
            <p:cNvPr id="102" name="Google Shape;102;p15"/>
            <p:cNvSpPr/>
            <p:nvPr/>
          </p:nvSpPr>
          <p:spPr>
            <a:xfrm>
              <a:off x="-4823800" y="2065031"/>
              <a:ext cx="9143764" cy="3078465"/>
            </a:xfrm>
            <a:custGeom>
              <a:avLst/>
              <a:gdLst/>
              <a:ahLst/>
              <a:cxnLst/>
              <a:rect l="l" t="t" r="r" b="b"/>
              <a:pathLst>
                <a:path w="285698" h="96187" extrusionOk="0">
                  <a:moveTo>
                    <a:pt x="285697" y="53699"/>
                  </a:moveTo>
                  <a:cubicBezTo>
                    <a:pt x="279001" y="45768"/>
                    <a:pt x="268988" y="40728"/>
                    <a:pt x="257798" y="40728"/>
                  </a:cubicBezTo>
                  <a:cubicBezTo>
                    <a:pt x="257618" y="40728"/>
                    <a:pt x="257438" y="40737"/>
                    <a:pt x="257261" y="40741"/>
                  </a:cubicBezTo>
                  <a:cubicBezTo>
                    <a:pt x="258855" y="37611"/>
                    <a:pt x="259686" y="34143"/>
                    <a:pt x="259683" y="30629"/>
                  </a:cubicBezTo>
                  <a:cubicBezTo>
                    <a:pt x="259683" y="18309"/>
                    <a:pt x="249696" y="8325"/>
                    <a:pt x="237379" y="8325"/>
                  </a:cubicBezTo>
                  <a:cubicBezTo>
                    <a:pt x="227922" y="8325"/>
                    <a:pt x="219848" y="14209"/>
                    <a:pt x="216601" y="22512"/>
                  </a:cubicBezTo>
                  <a:cubicBezTo>
                    <a:pt x="207624" y="15831"/>
                    <a:pt x="196496" y="11873"/>
                    <a:pt x="184442" y="11873"/>
                  </a:cubicBezTo>
                  <a:cubicBezTo>
                    <a:pt x="175165" y="11873"/>
                    <a:pt x="166440" y="14218"/>
                    <a:pt x="158816" y="18343"/>
                  </a:cubicBezTo>
                  <a:cubicBezTo>
                    <a:pt x="152064" y="7342"/>
                    <a:pt x="139930" y="0"/>
                    <a:pt x="126075" y="0"/>
                  </a:cubicBezTo>
                  <a:cubicBezTo>
                    <a:pt x="106000" y="0"/>
                    <a:pt x="89537" y="15406"/>
                    <a:pt x="87831" y="35037"/>
                  </a:cubicBezTo>
                  <a:cubicBezTo>
                    <a:pt x="84673" y="33954"/>
                    <a:pt x="81361" y="33402"/>
                    <a:pt x="78023" y="33402"/>
                  </a:cubicBezTo>
                  <a:cubicBezTo>
                    <a:pt x="70173" y="33402"/>
                    <a:pt x="63033" y="36398"/>
                    <a:pt x="57651" y="41299"/>
                  </a:cubicBezTo>
                  <a:cubicBezTo>
                    <a:pt x="58157" y="39388"/>
                    <a:pt x="58411" y="37422"/>
                    <a:pt x="58411" y="35449"/>
                  </a:cubicBezTo>
                  <a:cubicBezTo>
                    <a:pt x="58411" y="22825"/>
                    <a:pt x="48179" y="12593"/>
                    <a:pt x="35555" y="12593"/>
                  </a:cubicBezTo>
                  <a:cubicBezTo>
                    <a:pt x="22931" y="12593"/>
                    <a:pt x="12698" y="22825"/>
                    <a:pt x="12698" y="35449"/>
                  </a:cubicBezTo>
                  <a:cubicBezTo>
                    <a:pt x="12698" y="37177"/>
                    <a:pt x="12897" y="38898"/>
                    <a:pt x="13285" y="40582"/>
                  </a:cubicBezTo>
                  <a:cubicBezTo>
                    <a:pt x="8446" y="42304"/>
                    <a:pt x="3948" y="44866"/>
                    <a:pt x="0" y="48151"/>
                  </a:cubicBezTo>
                  <a:lnTo>
                    <a:pt x="0" y="96186"/>
                  </a:lnTo>
                  <a:lnTo>
                    <a:pt x="285697" y="96186"/>
                  </a:lnTo>
                  <a:close/>
                </a:path>
              </a:pathLst>
            </a:custGeom>
            <a:gradFill>
              <a:gsLst>
                <a:gs pos="0">
                  <a:srgbClr val="8EE8FF">
                    <a:alpha val="0"/>
                  </a:srgbClr>
                </a:gs>
                <a:gs pos="100000">
                  <a:srgbClr val="EFFAFF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4319975" y="2414675"/>
              <a:ext cx="9143764" cy="2728825"/>
            </a:xfrm>
            <a:custGeom>
              <a:avLst/>
              <a:gdLst/>
              <a:ahLst/>
              <a:cxnLst/>
              <a:rect l="l" t="t" r="r" b="b"/>
              <a:pathLst>
                <a:path w="285698" h="96187" extrusionOk="0">
                  <a:moveTo>
                    <a:pt x="285697" y="53699"/>
                  </a:moveTo>
                  <a:cubicBezTo>
                    <a:pt x="279001" y="45768"/>
                    <a:pt x="268988" y="40728"/>
                    <a:pt x="257798" y="40728"/>
                  </a:cubicBezTo>
                  <a:cubicBezTo>
                    <a:pt x="257618" y="40728"/>
                    <a:pt x="257438" y="40737"/>
                    <a:pt x="257261" y="40741"/>
                  </a:cubicBezTo>
                  <a:cubicBezTo>
                    <a:pt x="258855" y="37611"/>
                    <a:pt x="259686" y="34143"/>
                    <a:pt x="259683" y="30629"/>
                  </a:cubicBezTo>
                  <a:cubicBezTo>
                    <a:pt x="259683" y="18309"/>
                    <a:pt x="249696" y="8325"/>
                    <a:pt x="237379" y="8325"/>
                  </a:cubicBezTo>
                  <a:cubicBezTo>
                    <a:pt x="227922" y="8325"/>
                    <a:pt x="219848" y="14209"/>
                    <a:pt x="216601" y="22512"/>
                  </a:cubicBezTo>
                  <a:cubicBezTo>
                    <a:pt x="207624" y="15831"/>
                    <a:pt x="196496" y="11873"/>
                    <a:pt x="184442" y="11873"/>
                  </a:cubicBezTo>
                  <a:cubicBezTo>
                    <a:pt x="175165" y="11873"/>
                    <a:pt x="166440" y="14218"/>
                    <a:pt x="158816" y="18343"/>
                  </a:cubicBezTo>
                  <a:cubicBezTo>
                    <a:pt x="152064" y="7342"/>
                    <a:pt x="139930" y="0"/>
                    <a:pt x="126075" y="0"/>
                  </a:cubicBezTo>
                  <a:cubicBezTo>
                    <a:pt x="106000" y="0"/>
                    <a:pt x="89537" y="15406"/>
                    <a:pt x="87831" y="35037"/>
                  </a:cubicBezTo>
                  <a:cubicBezTo>
                    <a:pt x="84673" y="33954"/>
                    <a:pt x="81361" y="33402"/>
                    <a:pt x="78023" y="33402"/>
                  </a:cubicBezTo>
                  <a:cubicBezTo>
                    <a:pt x="70173" y="33402"/>
                    <a:pt x="63033" y="36398"/>
                    <a:pt x="57651" y="41299"/>
                  </a:cubicBezTo>
                  <a:cubicBezTo>
                    <a:pt x="58157" y="39388"/>
                    <a:pt x="58411" y="37422"/>
                    <a:pt x="58411" y="35449"/>
                  </a:cubicBezTo>
                  <a:cubicBezTo>
                    <a:pt x="58411" y="22825"/>
                    <a:pt x="48179" y="12593"/>
                    <a:pt x="35555" y="12593"/>
                  </a:cubicBezTo>
                  <a:cubicBezTo>
                    <a:pt x="22931" y="12593"/>
                    <a:pt x="12698" y="22825"/>
                    <a:pt x="12698" y="35449"/>
                  </a:cubicBezTo>
                  <a:cubicBezTo>
                    <a:pt x="12698" y="37177"/>
                    <a:pt x="12897" y="38898"/>
                    <a:pt x="13285" y="40582"/>
                  </a:cubicBezTo>
                  <a:cubicBezTo>
                    <a:pt x="8446" y="42304"/>
                    <a:pt x="3948" y="44866"/>
                    <a:pt x="0" y="48151"/>
                  </a:cubicBezTo>
                  <a:lnTo>
                    <a:pt x="0" y="96186"/>
                  </a:lnTo>
                  <a:lnTo>
                    <a:pt x="285697" y="96186"/>
                  </a:lnTo>
                  <a:close/>
                </a:path>
              </a:pathLst>
            </a:custGeom>
            <a:gradFill>
              <a:gsLst>
                <a:gs pos="0">
                  <a:srgbClr val="8EE8FF">
                    <a:alpha val="0"/>
                  </a:srgbClr>
                </a:gs>
                <a:gs pos="100000">
                  <a:srgbClr val="EFFAFF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16174" y="1591350"/>
            <a:ext cx="3010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713210" y="1964025"/>
            <a:ext cx="30162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/>
          </p:nvPr>
        </p:nvSpPr>
        <p:spPr>
          <a:xfrm>
            <a:off x="5417559" y="1591350"/>
            <a:ext cx="3010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3"/>
          </p:nvPr>
        </p:nvSpPr>
        <p:spPr>
          <a:xfrm>
            <a:off x="5414590" y="1964025"/>
            <a:ext cx="30162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4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-533400" y="1436374"/>
            <a:ext cx="11125080" cy="3745522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 flipH="1">
            <a:off x="-729893" y="3022939"/>
            <a:ext cx="11125080" cy="3745522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50" y="-15875"/>
            <a:ext cx="9144000" cy="5159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ctrTitle"/>
          </p:nvPr>
        </p:nvSpPr>
        <p:spPr>
          <a:xfrm>
            <a:off x="2429950" y="1007675"/>
            <a:ext cx="4284000" cy="766800"/>
          </a:xfrm>
          <a:prstGeom prst="rect">
            <a:avLst/>
          </a:prstGeom>
          <a:effectLst>
            <a:outerShdw blurRad="57150" dist="190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1"/>
          </p:nvPr>
        </p:nvSpPr>
        <p:spPr>
          <a:xfrm>
            <a:off x="2425075" y="2086125"/>
            <a:ext cx="4293900" cy="10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-1881159" y="2116798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-4195559" y="3949698"/>
            <a:ext cx="12906407" cy="4345248"/>
          </a:xfrm>
          <a:custGeom>
            <a:avLst/>
            <a:gdLst/>
            <a:ahLst/>
            <a:cxnLst/>
            <a:rect l="l" t="t" r="r" b="b"/>
            <a:pathLst>
              <a:path w="285698" h="96187" extrusionOk="0">
                <a:moveTo>
                  <a:pt x="285697" y="53699"/>
                </a:moveTo>
                <a:cubicBezTo>
                  <a:pt x="279001" y="45768"/>
                  <a:pt x="268988" y="40728"/>
                  <a:pt x="257798" y="40728"/>
                </a:cubicBezTo>
                <a:cubicBezTo>
                  <a:pt x="257618" y="40728"/>
                  <a:pt x="257438" y="40737"/>
                  <a:pt x="257261" y="40741"/>
                </a:cubicBezTo>
                <a:cubicBezTo>
                  <a:pt x="258855" y="37611"/>
                  <a:pt x="259686" y="34143"/>
                  <a:pt x="259683" y="30629"/>
                </a:cubicBezTo>
                <a:cubicBezTo>
                  <a:pt x="259683" y="18309"/>
                  <a:pt x="249696" y="8325"/>
                  <a:pt x="237379" y="8325"/>
                </a:cubicBezTo>
                <a:cubicBezTo>
                  <a:pt x="227922" y="8325"/>
                  <a:pt x="219848" y="14209"/>
                  <a:pt x="216601" y="22512"/>
                </a:cubicBezTo>
                <a:cubicBezTo>
                  <a:pt x="207624" y="15831"/>
                  <a:pt x="196496" y="11873"/>
                  <a:pt x="184442" y="11873"/>
                </a:cubicBezTo>
                <a:cubicBezTo>
                  <a:pt x="175165" y="11873"/>
                  <a:pt x="166440" y="14218"/>
                  <a:pt x="158816" y="18343"/>
                </a:cubicBezTo>
                <a:cubicBezTo>
                  <a:pt x="152064" y="7342"/>
                  <a:pt x="139930" y="0"/>
                  <a:pt x="126075" y="0"/>
                </a:cubicBezTo>
                <a:cubicBezTo>
                  <a:pt x="106000" y="0"/>
                  <a:pt x="89537" y="15406"/>
                  <a:pt x="87831" y="35037"/>
                </a:cubicBezTo>
                <a:cubicBezTo>
                  <a:pt x="84673" y="33954"/>
                  <a:pt x="81361" y="33402"/>
                  <a:pt x="78023" y="33402"/>
                </a:cubicBezTo>
                <a:cubicBezTo>
                  <a:pt x="70173" y="33402"/>
                  <a:pt x="63033" y="36398"/>
                  <a:pt x="57651" y="41299"/>
                </a:cubicBezTo>
                <a:cubicBezTo>
                  <a:pt x="58157" y="39388"/>
                  <a:pt x="58411" y="37422"/>
                  <a:pt x="58411" y="35449"/>
                </a:cubicBezTo>
                <a:cubicBezTo>
                  <a:pt x="58411" y="22825"/>
                  <a:pt x="48179" y="12593"/>
                  <a:pt x="35555" y="12593"/>
                </a:cubicBezTo>
                <a:cubicBezTo>
                  <a:pt x="22931" y="12593"/>
                  <a:pt x="12698" y="22825"/>
                  <a:pt x="12698" y="35449"/>
                </a:cubicBezTo>
                <a:cubicBezTo>
                  <a:pt x="12698" y="37177"/>
                  <a:pt x="12897" y="38898"/>
                  <a:pt x="13285" y="40582"/>
                </a:cubicBezTo>
                <a:cubicBezTo>
                  <a:pt x="8446" y="42304"/>
                  <a:pt x="3948" y="44866"/>
                  <a:pt x="0" y="48151"/>
                </a:cubicBezTo>
                <a:lnTo>
                  <a:pt x="0" y="96186"/>
                </a:lnTo>
                <a:lnTo>
                  <a:pt x="285697" y="96186"/>
                </a:lnTo>
                <a:close/>
              </a:path>
            </a:pathLst>
          </a:custGeom>
          <a:gradFill>
            <a:gsLst>
              <a:gs pos="0">
                <a:srgbClr val="8EE8FF">
                  <a:alpha val="0"/>
                </a:srgbClr>
              </a:gs>
              <a:gs pos="100000">
                <a:srgbClr val="EFFAFF">
                  <a:alpha val="18431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2556100" y="3690925"/>
            <a:ext cx="402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Sniglet"/>
                <a:ea typeface="Sniglet"/>
                <a:cs typeface="Sniglet"/>
                <a:sym typeface="Snigle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Sniglet"/>
                <a:ea typeface="Sniglet"/>
                <a:cs typeface="Sniglet"/>
                <a:sym typeface="Snigle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" sz="1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Sniglet"/>
                <a:ea typeface="Sniglet"/>
                <a:cs typeface="Sniglet"/>
                <a:sym typeface="Snigle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●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●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●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1" r:id="rId7"/>
    <p:sldLayoutId id="2147483672" r:id="rId8"/>
    <p:sldLayoutId id="2147483675" r:id="rId9"/>
    <p:sldLayoutId id="2147483676" r:id="rId10"/>
    <p:sldLayoutId id="2147483677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1930425" y="2563950"/>
            <a:ext cx="5971200" cy="1723800"/>
          </a:xfrm>
          <a:prstGeom prst="roundRect">
            <a:avLst>
              <a:gd name="adj" fmla="val 909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ctrTitle"/>
          </p:nvPr>
        </p:nvSpPr>
        <p:spPr>
          <a:xfrm>
            <a:off x="2058325" y="1031850"/>
            <a:ext cx="5703600" cy="30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Escalas &amp; Termometro:</a:t>
            </a:r>
            <a:br>
              <a:rPr lang="en" dirty="0"/>
            </a:br>
            <a:r>
              <a:rPr lang="en" dirty="0"/>
              <a:t> La </a:t>
            </a:r>
            <a:br>
              <a:rPr lang="en" dirty="0"/>
            </a:br>
            <a:r>
              <a:rPr lang="en" dirty="0"/>
              <a:t>Temperatura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3586075" y="4096282"/>
            <a:ext cx="36000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UPTC-FISICA III</a:t>
            </a:r>
            <a:endParaRPr dirty="0"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150" y="562487"/>
            <a:ext cx="799201" cy="54557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chemeClr val="lt2"/>
            </a:outerShdw>
          </a:effectLst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l="44589" b="18334"/>
          <a:stretch/>
        </p:blipFill>
        <p:spPr>
          <a:xfrm rot="10800000">
            <a:off x="735750" y="3063220"/>
            <a:ext cx="952286" cy="14636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981" y="624449"/>
            <a:ext cx="1400817" cy="14008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0731" y="1108050"/>
            <a:ext cx="1482061" cy="35325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/>
          <p:nvPr/>
        </p:nvSpPr>
        <p:spPr>
          <a:xfrm>
            <a:off x="1789499" y="1612450"/>
            <a:ext cx="5565000" cy="1030500"/>
          </a:xfrm>
          <a:prstGeom prst="roundRect">
            <a:avLst>
              <a:gd name="adj" fmla="val 909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2549400" y="1673763"/>
            <a:ext cx="4045200" cy="8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311" name="Google Shape;311;p39"/>
          <p:cNvSpPr txBox="1">
            <a:spLocks noGrp="1"/>
          </p:cNvSpPr>
          <p:nvPr>
            <p:ph type="subTitle" idx="1"/>
          </p:nvPr>
        </p:nvSpPr>
        <p:spPr>
          <a:xfrm>
            <a:off x="2549400" y="2797213"/>
            <a:ext cx="4045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termómetro es un instrumento utilizado para medir la temperatura en diferentes escalas, como Celsius, Fahrenheit y Kelvin. El análisis de la temperatura es crucial en diversas áreas, desde la meteorología hasta la industria. En esta presentación, exploraremos el funcionamiento del termómetro y las escalas de temperatura más comunes.</a:t>
            </a:r>
            <a:endParaRPr dirty="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2215">
            <a:off x="6666084" y="1264463"/>
            <a:ext cx="1033933" cy="11173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2" name="Google Shape;1612;p73">
            <a:extLst>
              <a:ext uri="{FF2B5EF4-FFF2-40B4-BE49-F238E27FC236}">
                <a16:creationId xmlns:a16="http://schemas.microsoft.com/office/drawing/2014/main" id="{2657FF81-76B7-59D1-FAD0-886F8856FA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11441">
            <a:off x="1498489" y="1888350"/>
            <a:ext cx="743330" cy="1489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713225" y="801511"/>
            <a:ext cx="4480500" cy="9965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Funcionamiento del termometro</a:t>
            </a:r>
            <a:endParaRPr dirty="0"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687372" y="2104902"/>
            <a:ext cx="4480500" cy="21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termómetro funciona mediante la dilatación de un líquido, generalmente mercurio, al aumentar la temperatura. Esta dilatación se refleja en una escala numérica que indica el nivel de calor. El diseño y la precisión del termómetro son fundamentales para obtener mediciones confiables.</a:t>
            </a:r>
            <a:endParaRPr dirty="0"/>
          </a:p>
        </p:txBody>
      </p:sp>
      <p:sp>
        <p:nvSpPr>
          <p:cNvPr id="330" name="Google Shape;330;p41"/>
          <p:cNvSpPr/>
          <p:nvPr/>
        </p:nvSpPr>
        <p:spPr>
          <a:xfrm>
            <a:off x="5778450" y="1384150"/>
            <a:ext cx="2629800" cy="2244300"/>
          </a:xfrm>
          <a:prstGeom prst="roundRect">
            <a:avLst>
              <a:gd name="adj" fmla="val 909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l="44589" b="18334"/>
          <a:stretch/>
        </p:blipFill>
        <p:spPr>
          <a:xfrm rot="10800000">
            <a:off x="5539600" y="2661977"/>
            <a:ext cx="1031399" cy="1585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7849">
            <a:off x="7290355" y="784909"/>
            <a:ext cx="1343165" cy="13431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9925" y="956899"/>
            <a:ext cx="1346850" cy="3210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/>
          <p:nvPr/>
        </p:nvSpPr>
        <p:spPr>
          <a:xfrm>
            <a:off x="2667338" y="3217650"/>
            <a:ext cx="5039700" cy="696000"/>
          </a:xfrm>
          <a:prstGeom prst="roundRect">
            <a:avLst>
              <a:gd name="adj" fmla="val 1657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2860088" y="3276063"/>
            <a:ext cx="39474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Celsius</a:t>
            </a:r>
            <a:endParaRPr sz="3600" dirty="0"/>
          </a:p>
        </p:txBody>
      </p:sp>
      <p:sp>
        <p:nvSpPr>
          <p:cNvPr id="340" name="Google Shape;340;p42"/>
          <p:cNvSpPr txBox="1">
            <a:spLocks noGrp="1"/>
          </p:cNvSpPr>
          <p:nvPr>
            <p:ph type="subTitle" idx="1"/>
          </p:nvPr>
        </p:nvSpPr>
        <p:spPr>
          <a:xfrm>
            <a:off x="883188" y="1418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La escala Celsius se basa en los puntos de congelación y ebullición del agua, designados como 0 °C y 100 °C respectivamente. Es la escala más utilizada a nivel mundial para medir la temperatura en el día a día, tanto en entornos cotidianos como científicos.</a:t>
            </a:r>
            <a:endParaRPr sz="2000" dirty="0"/>
          </a:p>
        </p:txBody>
      </p:sp>
      <p:pic>
        <p:nvPicPr>
          <p:cNvPr id="2" name="Google Shape;1611;p73">
            <a:extLst>
              <a:ext uri="{FF2B5EF4-FFF2-40B4-BE49-F238E27FC236}">
                <a16:creationId xmlns:a16="http://schemas.microsoft.com/office/drawing/2014/main" id="{06684390-5B21-8D76-159F-1D052782C7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4359">
            <a:off x="7185140" y="3121779"/>
            <a:ext cx="1269472" cy="13590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5792698" y="1564915"/>
            <a:ext cx="3010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" dirty="0"/>
              <a:t>Fahrenheit</a:t>
            </a:r>
            <a:endParaRPr dirty="0"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957065" y="1592348"/>
            <a:ext cx="3010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Kelvin</a:t>
            </a:r>
            <a:endParaRPr dirty="0"/>
          </a:p>
        </p:txBody>
      </p:sp>
      <p:sp>
        <p:nvSpPr>
          <p:cNvPr id="348" name="Google Shape;348;p43"/>
          <p:cNvSpPr txBox="1">
            <a:spLocks noGrp="1"/>
          </p:cNvSpPr>
          <p:nvPr>
            <p:ph type="title" idx="4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Fahrenheit &amp; Kelvin</a:t>
            </a:r>
            <a:endParaRPr dirty="0"/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1"/>
          </p:nvPr>
        </p:nvSpPr>
        <p:spPr>
          <a:xfrm>
            <a:off x="222738" y="1964025"/>
            <a:ext cx="3506672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s-ES" sz="1600" dirty="0"/>
              <a:t>La escala Kelvin es la escala de temperatura utilizada en la ciencia. Su punto cero absoluto es el equivalente a -273.15 °C, lo que la convierte en una escala absoluta. Esto la hace crucial en campos como la física y la química, donde se requiere precisión extrema.</a:t>
            </a:r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3"/>
          </p:nvPr>
        </p:nvSpPr>
        <p:spPr>
          <a:xfrm>
            <a:off x="5305158" y="1964025"/>
            <a:ext cx="3366421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s-ES" sz="1600" dirty="0"/>
              <a:t>La escala Fahrenheit es común en países como Estados Unidos. El punto de congelación del agua se sitúa en 32 °F y el de ebullición en 212 °F. Aunque menos utilizada a nivel global, es importante comprender su funcionamiento en contextos internacionales.</a:t>
            </a:r>
            <a:endParaRPr sz="1600" dirty="0"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6">
            <a:off x="4213824" y="1867198"/>
            <a:ext cx="845075" cy="20142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Conversión de escalas</a:t>
            </a:r>
          </a:p>
        </p:txBody>
      </p:sp>
      <p:grpSp>
        <p:nvGrpSpPr>
          <p:cNvPr id="771" name="Google Shape;771;p61"/>
          <p:cNvGrpSpPr/>
          <p:nvPr/>
        </p:nvGrpSpPr>
        <p:grpSpPr>
          <a:xfrm>
            <a:off x="3754588" y="1278425"/>
            <a:ext cx="1634825" cy="3202475"/>
            <a:chOff x="963850" y="1254900"/>
            <a:chExt cx="1634825" cy="3202475"/>
          </a:xfrm>
        </p:grpSpPr>
        <p:cxnSp>
          <p:nvCxnSpPr>
            <p:cNvPr id="772" name="Google Shape;772;p61"/>
            <p:cNvCxnSpPr>
              <a:endCxn id="773" idx="1"/>
            </p:cNvCxnSpPr>
            <p:nvPr/>
          </p:nvCxnSpPr>
          <p:spPr>
            <a:xfrm rot="10800000" flipH="1">
              <a:off x="2047750" y="172557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61"/>
            <p:cNvCxnSpPr/>
            <p:nvPr/>
          </p:nvCxnSpPr>
          <p:spPr>
            <a:xfrm rot="10800000" flipH="1">
              <a:off x="1432325" y="172557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5" name="Google Shape;775;p61"/>
            <p:cNvGrpSpPr/>
            <p:nvPr/>
          </p:nvGrpSpPr>
          <p:grpSpPr>
            <a:xfrm>
              <a:off x="1339442" y="1469126"/>
              <a:ext cx="865264" cy="2988249"/>
              <a:chOff x="4170075" y="1229550"/>
              <a:chExt cx="803850" cy="2776151"/>
            </a:xfrm>
          </p:grpSpPr>
          <p:pic>
            <p:nvPicPr>
              <p:cNvPr id="776" name="Google Shape;776;p61"/>
              <p:cNvPicPr preferRelativeResize="0"/>
              <p:nvPr/>
            </p:nvPicPr>
            <p:blipFill rotWithShape="1">
              <a:blip r:embed="rId3">
                <a:alphaModFix/>
              </a:blip>
              <a:srcRect t="10" b="-10"/>
              <a:stretch/>
            </p:blipFill>
            <p:spPr>
              <a:xfrm>
                <a:off x="4170075" y="1229550"/>
                <a:ext cx="803850" cy="277615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lt2"/>
                </a:outerShdw>
              </a:effectLst>
            </p:spPr>
          </p:pic>
          <p:sp>
            <p:nvSpPr>
              <p:cNvPr id="777" name="Google Shape;777;p61"/>
              <p:cNvSpPr/>
              <p:nvPr/>
            </p:nvSpPr>
            <p:spPr>
              <a:xfrm>
                <a:off x="4497470" y="2328652"/>
                <a:ext cx="156600" cy="1053000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8" name="Google Shape;778;p61"/>
            <p:cNvSpPr txBox="1"/>
            <p:nvPr/>
          </p:nvSpPr>
          <p:spPr>
            <a:xfrm>
              <a:off x="2133850" y="3480550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30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79" name="Google Shape;779;p61"/>
            <p:cNvSpPr txBox="1"/>
            <p:nvPr/>
          </p:nvSpPr>
          <p:spPr>
            <a:xfrm>
              <a:off x="2133850" y="3248784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0" name="Google Shape;780;p61"/>
            <p:cNvSpPr txBox="1"/>
            <p:nvPr/>
          </p:nvSpPr>
          <p:spPr>
            <a:xfrm>
              <a:off x="2133850" y="3017019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1" name="Google Shape;781;p61"/>
            <p:cNvSpPr txBox="1"/>
            <p:nvPr/>
          </p:nvSpPr>
          <p:spPr>
            <a:xfrm>
              <a:off x="2133850" y="2785253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2" name="Google Shape;782;p61"/>
            <p:cNvSpPr txBox="1"/>
            <p:nvPr/>
          </p:nvSpPr>
          <p:spPr>
            <a:xfrm>
              <a:off x="2133850" y="2553488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3" name="Google Shape;783;p61"/>
            <p:cNvSpPr txBox="1"/>
            <p:nvPr/>
          </p:nvSpPr>
          <p:spPr>
            <a:xfrm>
              <a:off x="2133850" y="2321722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4" name="Google Shape;784;p61"/>
            <p:cNvSpPr txBox="1"/>
            <p:nvPr/>
          </p:nvSpPr>
          <p:spPr>
            <a:xfrm>
              <a:off x="2133850" y="2089956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30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85" name="Google Shape;785;p61"/>
            <p:cNvSpPr txBox="1"/>
            <p:nvPr/>
          </p:nvSpPr>
          <p:spPr>
            <a:xfrm>
              <a:off x="2133850" y="1858191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40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73" name="Google Shape;773;p61"/>
            <p:cNvSpPr txBox="1"/>
            <p:nvPr/>
          </p:nvSpPr>
          <p:spPr>
            <a:xfrm>
              <a:off x="2133850" y="1626425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50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786" name="Google Shape;786;p61"/>
            <p:cNvCxnSpPr/>
            <p:nvPr/>
          </p:nvCxnSpPr>
          <p:spPr>
            <a:xfrm rot="10800000" flipH="1">
              <a:off x="2047750" y="1956888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61"/>
            <p:cNvCxnSpPr/>
            <p:nvPr/>
          </p:nvCxnSpPr>
          <p:spPr>
            <a:xfrm rot="10800000" flipH="1">
              <a:off x="2047750" y="2188650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61"/>
            <p:cNvCxnSpPr/>
            <p:nvPr/>
          </p:nvCxnSpPr>
          <p:spPr>
            <a:xfrm rot="10800000" flipH="1">
              <a:off x="2047750" y="242042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61"/>
            <p:cNvCxnSpPr/>
            <p:nvPr/>
          </p:nvCxnSpPr>
          <p:spPr>
            <a:xfrm rot="10800000" flipH="1">
              <a:off x="2047750" y="2652188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61"/>
            <p:cNvCxnSpPr/>
            <p:nvPr/>
          </p:nvCxnSpPr>
          <p:spPr>
            <a:xfrm rot="10800000" flipH="1">
              <a:off x="2047750" y="2883950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61"/>
            <p:cNvCxnSpPr/>
            <p:nvPr/>
          </p:nvCxnSpPr>
          <p:spPr>
            <a:xfrm rot="10800000" flipH="1">
              <a:off x="2047750" y="3115713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61"/>
            <p:cNvCxnSpPr/>
            <p:nvPr/>
          </p:nvCxnSpPr>
          <p:spPr>
            <a:xfrm rot="10800000" flipH="1">
              <a:off x="2047750" y="334747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61"/>
            <p:cNvCxnSpPr/>
            <p:nvPr/>
          </p:nvCxnSpPr>
          <p:spPr>
            <a:xfrm rot="10800000" flipH="1">
              <a:off x="2047750" y="357922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61"/>
            <p:cNvSpPr txBox="1"/>
            <p:nvPr/>
          </p:nvSpPr>
          <p:spPr>
            <a:xfrm>
              <a:off x="1052525" y="3480550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40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95" name="Google Shape;795;p61"/>
            <p:cNvSpPr txBox="1"/>
            <p:nvPr/>
          </p:nvSpPr>
          <p:spPr>
            <a:xfrm>
              <a:off x="1052525" y="3248784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96" name="Google Shape;796;p61"/>
            <p:cNvSpPr txBox="1"/>
            <p:nvPr/>
          </p:nvSpPr>
          <p:spPr>
            <a:xfrm>
              <a:off x="1052525" y="3017019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97" name="Google Shape;797;p61"/>
            <p:cNvSpPr txBox="1"/>
            <p:nvPr/>
          </p:nvSpPr>
          <p:spPr>
            <a:xfrm>
              <a:off x="1052525" y="2785253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98" name="Google Shape;798;p61"/>
            <p:cNvSpPr txBox="1"/>
            <p:nvPr/>
          </p:nvSpPr>
          <p:spPr>
            <a:xfrm>
              <a:off x="1052525" y="2553488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40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799" name="Google Shape;799;p61"/>
            <p:cNvSpPr txBox="1"/>
            <p:nvPr/>
          </p:nvSpPr>
          <p:spPr>
            <a:xfrm>
              <a:off x="1052525" y="2321722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60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800" name="Google Shape;800;p61"/>
            <p:cNvSpPr txBox="1"/>
            <p:nvPr/>
          </p:nvSpPr>
          <p:spPr>
            <a:xfrm>
              <a:off x="1052525" y="2089956"/>
              <a:ext cx="3798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80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801" name="Google Shape;801;p61"/>
            <p:cNvSpPr txBox="1"/>
            <p:nvPr/>
          </p:nvSpPr>
          <p:spPr>
            <a:xfrm>
              <a:off x="1016975" y="1858200"/>
              <a:ext cx="4152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100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802" name="Google Shape;802;p61"/>
            <p:cNvSpPr txBox="1"/>
            <p:nvPr/>
          </p:nvSpPr>
          <p:spPr>
            <a:xfrm>
              <a:off x="988150" y="1626425"/>
              <a:ext cx="4443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803" name="Google Shape;803;p61"/>
            <p:cNvCxnSpPr/>
            <p:nvPr/>
          </p:nvCxnSpPr>
          <p:spPr>
            <a:xfrm rot="10800000" flipH="1">
              <a:off x="1432325" y="1956888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61"/>
            <p:cNvCxnSpPr/>
            <p:nvPr/>
          </p:nvCxnSpPr>
          <p:spPr>
            <a:xfrm rot="10800000" flipH="1">
              <a:off x="1432325" y="2188650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61"/>
            <p:cNvCxnSpPr/>
            <p:nvPr/>
          </p:nvCxnSpPr>
          <p:spPr>
            <a:xfrm rot="10800000" flipH="1">
              <a:off x="1432325" y="242042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61"/>
            <p:cNvCxnSpPr/>
            <p:nvPr/>
          </p:nvCxnSpPr>
          <p:spPr>
            <a:xfrm rot="10800000" flipH="1">
              <a:off x="1432325" y="2652188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61"/>
            <p:cNvCxnSpPr/>
            <p:nvPr/>
          </p:nvCxnSpPr>
          <p:spPr>
            <a:xfrm rot="10800000" flipH="1">
              <a:off x="1432325" y="2883950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61"/>
            <p:cNvCxnSpPr/>
            <p:nvPr/>
          </p:nvCxnSpPr>
          <p:spPr>
            <a:xfrm rot="10800000" flipH="1">
              <a:off x="1432325" y="3115713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61"/>
            <p:cNvCxnSpPr/>
            <p:nvPr/>
          </p:nvCxnSpPr>
          <p:spPr>
            <a:xfrm rot="10800000" flipH="1">
              <a:off x="1432325" y="334747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61"/>
            <p:cNvCxnSpPr/>
            <p:nvPr/>
          </p:nvCxnSpPr>
          <p:spPr>
            <a:xfrm rot="10800000" flipH="1">
              <a:off x="1432325" y="3579225"/>
              <a:ext cx="86100" cy="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1" name="Google Shape;811;p61"/>
            <p:cNvSpPr txBox="1"/>
            <p:nvPr/>
          </p:nvSpPr>
          <p:spPr>
            <a:xfrm>
              <a:off x="2038875" y="1254900"/>
              <a:ext cx="5598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  <p:sp>
          <p:nvSpPr>
            <p:cNvPr id="812" name="Google Shape;812;p61"/>
            <p:cNvSpPr txBox="1"/>
            <p:nvPr/>
          </p:nvSpPr>
          <p:spPr>
            <a:xfrm>
              <a:off x="963850" y="1254900"/>
              <a:ext cx="5598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3" name="Google Shape;813;p6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20232" y="2496800"/>
                <a:ext cx="2556568" cy="5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=(°</m:t>
                      </m:r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sz="1050" b="1" dirty="0"/>
              </a:p>
            </p:txBody>
          </p:sp>
        </mc:Choice>
        <mc:Fallback>
          <p:sp>
            <p:nvSpPr>
              <p:cNvPr id="813" name="Google Shape;813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20232" y="2496800"/>
                <a:ext cx="2556568" cy="582900"/>
              </a:xfrm>
              <a:prstGeom prst="rect">
                <a:avLst/>
              </a:prstGeom>
              <a:blipFill>
                <a:blip r:embed="rId4"/>
                <a:stretch>
                  <a:fillRect t="-536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4" name="Google Shape;814;p61"/>
          <p:cNvSpPr txBox="1">
            <a:spLocks noGrp="1"/>
          </p:cNvSpPr>
          <p:nvPr>
            <p:ph type="subTitle" idx="4294967295"/>
          </p:nvPr>
        </p:nvSpPr>
        <p:spPr>
          <a:xfrm>
            <a:off x="713239" y="1671150"/>
            <a:ext cx="1979100" cy="4029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latin typeface="Paytone One"/>
                <a:ea typeface="Paytone One"/>
                <a:cs typeface="Paytone One"/>
                <a:sym typeface="Paytone One"/>
              </a:rPr>
              <a:t>Farenheit</a:t>
            </a:r>
            <a:endParaRPr sz="2100">
              <a:latin typeface="Paytone One"/>
              <a:ea typeface="Paytone One"/>
              <a:cs typeface="Paytone One"/>
              <a:sym typeface="Paytone On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5" name="Google Shape;815;p6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6125980" y="2261707"/>
                <a:ext cx="2630312" cy="5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=°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𝟐𝟕𝟑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>
          <p:sp>
            <p:nvSpPr>
              <p:cNvPr id="815" name="Google Shape;815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125980" y="2261707"/>
                <a:ext cx="2630312" cy="582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6" name="Google Shape;816;p61"/>
          <p:cNvSpPr txBox="1">
            <a:spLocks noGrp="1"/>
          </p:cNvSpPr>
          <p:nvPr>
            <p:ph type="subTitle" idx="4294967295"/>
          </p:nvPr>
        </p:nvSpPr>
        <p:spPr>
          <a:xfrm>
            <a:off x="6453724" y="1671150"/>
            <a:ext cx="1974900" cy="4029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latin typeface="Paytone One"/>
                <a:ea typeface="Paytone One"/>
                <a:cs typeface="Paytone One"/>
                <a:sym typeface="Paytone One"/>
              </a:rPr>
              <a:t>Kelvin</a:t>
            </a:r>
            <a:endParaRPr sz="21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7" name="Google Shape;817;p6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6208889" y="3808572"/>
                <a:ext cx="2547403" cy="5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s-ES" sz="2400" b="1" dirty="0"/>
                  <a:t>°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𝟐𝟕𝟑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sz="2400" b="1" i="1" dirty="0"/>
              </a:p>
            </p:txBody>
          </p:sp>
        </mc:Choice>
        <mc:Fallback>
          <p:sp>
            <p:nvSpPr>
              <p:cNvPr id="817" name="Google Shape;81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208889" y="3808572"/>
                <a:ext cx="2547403" cy="582900"/>
              </a:xfrm>
              <a:prstGeom prst="rect">
                <a:avLst/>
              </a:prstGeom>
              <a:blipFill>
                <a:blip r:embed="rId6"/>
                <a:stretch>
                  <a:fillRect l="-3118" t="-1053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8" name="Google Shape;818;p61"/>
          <p:cNvSpPr txBox="1">
            <a:spLocks noGrp="1"/>
          </p:cNvSpPr>
          <p:nvPr>
            <p:ph type="subTitle" idx="4294967295"/>
          </p:nvPr>
        </p:nvSpPr>
        <p:spPr>
          <a:xfrm>
            <a:off x="6451586" y="3251375"/>
            <a:ext cx="1979100" cy="4029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latin typeface="Paytone One"/>
                <a:ea typeface="Paytone One"/>
                <a:cs typeface="Paytone One"/>
                <a:sym typeface="Paytone One"/>
              </a:rPr>
              <a:t>Celsius</a:t>
            </a:r>
            <a:endParaRPr sz="21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" name="Google Shape;819;p6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87708" y="3775864"/>
                <a:ext cx="2689092" cy="5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s-E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es-ES" sz="2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</m:e>
                      </m:d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ar-SA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ar-SA" sz="2400" b="1" dirty="0"/>
              </a:p>
            </p:txBody>
          </p:sp>
        </mc:Choice>
        <mc:Fallback>
          <p:sp>
            <p:nvSpPr>
              <p:cNvPr id="819" name="Google Shape;819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7708" y="3775864"/>
                <a:ext cx="2689092" cy="582900"/>
              </a:xfrm>
              <a:prstGeom prst="rect">
                <a:avLst/>
              </a:prstGeom>
              <a:blipFill>
                <a:blip r:embed="rId7"/>
                <a:stretch>
                  <a:fillRect b="-343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" name="Google Shape;820;p61"/>
          <p:cNvSpPr txBox="1">
            <a:spLocks noGrp="1"/>
          </p:cNvSpPr>
          <p:nvPr>
            <p:ph type="subTitle" idx="4294967295"/>
          </p:nvPr>
        </p:nvSpPr>
        <p:spPr>
          <a:xfrm>
            <a:off x="713239" y="3251375"/>
            <a:ext cx="1979100" cy="402900"/>
          </a:xfrm>
          <a:prstGeom prst="rect">
            <a:avLst/>
          </a:prstGeom>
          <a:solidFill>
            <a:srgbClr val="FFFFFF">
              <a:alpha val="3544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latin typeface="Paytone One"/>
                <a:ea typeface="Paytone One"/>
                <a:cs typeface="Paytone One"/>
                <a:sym typeface="Paytone One"/>
              </a:rPr>
              <a:t>Celsius</a:t>
            </a:r>
            <a:endParaRPr sz="21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821" name="Google Shape;821;p61"/>
          <p:cNvCxnSpPr>
            <a:stCxn id="814" idx="3"/>
            <a:endCxn id="812" idx="1"/>
          </p:cNvCxnSpPr>
          <p:nvPr/>
        </p:nvCxnSpPr>
        <p:spPr>
          <a:xfrm rot="10800000" flipH="1">
            <a:off x="2692339" y="1457700"/>
            <a:ext cx="1062300" cy="4149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2" name="Google Shape;822;p61"/>
          <p:cNvCxnSpPr>
            <a:stCxn id="820" idx="3"/>
            <a:endCxn id="797" idx="1"/>
          </p:cNvCxnSpPr>
          <p:nvPr/>
        </p:nvCxnSpPr>
        <p:spPr>
          <a:xfrm rot="10800000" flipH="1">
            <a:off x="2692339" y="2908025"/>
            <a:ext cx="1150800" cy="5448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3" name="Google Shape;823;p61"/>
          <p:cNvCxnSpPr>
            <a:stCxn id="816" idx="1"/>
            <a:endCxn id="811" idx="3"/>
          </p:cNvCxnSpPr>
          <p:nvPr/>
        </p:nvCxnSpPr>
        <p:spPr>
          <a:xfrm rot="10800000">
            <a:off x="5389324" y="1457700"/>
            <a:ext cx="1064400" cy="4149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4" name="Google Shape;824;p61"/>
          <p:cNvCxnSpPr>
            <a:cxnSpLocks/>
            <a:stCxn id="818" idx="1"/>
          </p:cNvCxnSpPr>
          <p:nvPr/>
        </p:nvCxnSpPr>
        <p:spPr>
          <a:xfrm rot="10800000" flipV="1">
            <a:off x="5109514" y="3452825"/>
            <a:ext cx="1342073" cy="60821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65"/>
          <p:cNvGrpSpPr/>
          <p:nvPr/>
        </p:nvGrpSpPr>
        <p:grpSpPr>
          <a:xfrm>
            <a:off x="1761032" y="1538358"/>
            <a:ext cx="1068338" cy="2552977"/>
            <a:chOff x="1650949" y="1324900"/>
            <a:chExt cx="1068338" cy="2552977"/>
          </a:xfrm>
        </p:grpSpPr>
        <p:grpSp>
          <p:nvGrpSpPr>
            <p:cNvPr id="1019" name="Google Shape;1019;p65"/>
            <p:cNvGrpSpPr/>
            <p:nvPr/>
          </p:nvGrpSpPr>
          <p:grpSpPr>
            <a:xfrm>
              <a:off x="1650949" y="1495662"/>
              <a:ext cx="689784" cy="2382215"/>
              <a:chOff x="4170075" y="1229550"/>
              <a:chExt cx="803850" cy="2776151"/>
            </a:xfrm>
          </p:grpSpPr>
          <p:pic>
            <p:nvPicPr>
              <p:cNvPr id="1020" name="Google Shape;1020;p65"/>
              <p:cNvPicPr preferRelativeResize="0"/>
              <p:nvPr/>
            </p:nvPicPr>
            <p:blipFill rotWithShape="1">
              <a:blip r:embed="rId3">
                <a:alphaModFix/>
              </a:blip>
              <a:srcRect t="10" b="-10"/>
              <a:stretch/>
            </p:blipFill>
            <p:spPr>
              <a:xfrm>
                <a:off x="4170075" y="1229550"/>
                <a:ext cx="803850" cy="277615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lt2"/>
                </a:outerShdw>
              </a:effectLst>
            </p:spPr>
          </p:pic>
          <p:sp>
            <p:nvSpPr>
              <p:cNvPr id="1021" name="Google Shape;1021;p65"/>
              <p:cNvSpPr/>
              <p:nvPr/>
            </p:nvSpPr>
            <p:spPr>
              <a:xfrm>
                <a:off x="4497485" y="2544792"/>
                <a:ext cx="156600" cy="837000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22" name="Google Shape;1022;p65"/>
            <p:cNvCxnSpPr/>
            <p:nvPr/>
          </p:nvCxnSpPr>
          <p:spPr>
            <a:xfrm rot="10800000" flipH="1">
              <a:off x="2215610" y="1700244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3" name="Google Shape;1023;p65"/>
            <p:cNvSpPr txBox="1"/>
            <p:nvPr/>
          </p:nvSpPr>
          <p:spPr>
            <a:xfrm>
              <a:off x="2284287" y="3099167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30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4" name="Google Shape;1024;p65"/>
            <p:cNvSpPr txBox="1"/>
            <p:nvPr/>
          </p:nvSpPr>
          <p:spPr>
            <a:xfrm>
              <a:off x="2284287" y="2914406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5" name="Google Shape;1025;p65"/>
            <p:cNvSpPr txBox="1"/>
            <p:nvPr/>
          </p:nvSpPr>
          <p:spPr>
            <a:xfrm>
              <a:off x="2284287" y="2729644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6" name="Google Shape;1026;p65"/>
            <p:cNvSpPr txBox="1"/>
            <p:nvPr/>
          </p:nvSpPr>
          <p:spPr>
            <a:xfrm>
              <a:off x="2284287" y="2544883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7" name="Google Shape;1027;p65"/>
            <p:cNvSpPr txBox="1"/>
            <p:nvPr/>
          </p:nvSpPr>
          <p:spPr>
            <a:xfrm>
              <a:off x="2284287" y="2360122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10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8" name="Google Shape;1028;p65"/>
            <p:cNvSpPr txBox="1"/>
            <p:nvPr/>
          </p:nvSpPr>
          <p:spPr>
            <a:xfrm>
              <a:off x="2284287" y="2175360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20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29" name="Google Shape;1029;p65"/>
            <p:cNvSpPr txBox="1"/>
            <p:nvPr/>
          </p:nvSpPr>
          <p:spPr>
            <a:xfrm>
              <a:off x="2284287" y="1990599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30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30" name="Google Shape;1030;p65"/>
            <p:cNvSpPr txBox="1"/>
            <p:nvPr/>
          </p:nvSpPr>
          <p:spPr>
            <a:xfrm>
              <a:off x="2284287" y="1805838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40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031" name="Google Shape;1031;p65"/>
            <p:cNvSpPr txBox="1"/>
            <p:nvPr/>
          </p:nvSpPr>
          <p:spPr>
            <a:xfrm>
              <a:off x="2284287" y="1621076"/>
              <a:ext cx="4350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50</a:t>
              </a:r>
              <a:endParaRPr sz="11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1032" name="Google Shape;1032;p65"/>
            <p:cNvCxnSpPr/>
            <p:nvPr/>
          </p:nvCxnSpPr>
          <p:spPr>
            <a:xfrm rot="10800000" flipH="1">
              <a:off x="2215638" y="1884631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65"/>
            <p:cNvCxnSpPr/>
            <p:nvPr/>
          </p:nvCxnSpPr>
          <p:spPr>
            <a:xfrm rot="10800000" flipH="1">
              <a:off x="2215638" y="2069392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65"/>
            <p:cNvCxnSpPr/>
            <p:nvPr/>
          </p:nvCxnSpPr>
          <p:spPr>
            <a:xfrm rot="10800000" flipH="1">
              <a:off x="2215638" y="2254163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65"/>
            <p:cNvCxnSpPr/>
            <p:nvPr/>
          </p:nvCxnSpPr>
          <p:spPr>
            <a:xfrm rot="10800000" flipH="1">
              <a:off x="2215638" y="2438924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65"/>
            <p:cNvCxnSpPr/>
            <p:nvPr/>
          </p:nvCxnSpPr>
          <p:spPr>
            <a:xfrm rot="10800000" flipH="1">
              <a:off x="2215638" y="2623685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65"/>
            <p:cNvCxnSpPr/>
            <p:nvPr/>
          </p:nvCxnSpPr>
          <p:spPr>
            <a:xfrm rot="10800000" flipH="1">
              <a:off x="2215638" y="2808446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65"/>
            <p:cNvCxnSpPr/>
            <p:nvPr/>
          </p:nvCxnSpPr>
          <p:spPr>
            <a:xfrm rot="10800000" flipH="1">
              <a:off x="2215638" y="2993207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65"/>
            <p:cNvCxnSpPr/>
            <p:nvPr/>
          </p:nvCxnSpPr>
          <p:spPr>
            <a:xfrm rot="10800000" flipH="1">
              <a:off x="2215638" y="3177958"/>
              <a:ext cx="687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0" name="Google Shape;1040;p65"/>
            <p:cNvSpPr txBox="1"/>
            <p:nvPr/>
          </p:nvSpPr>
          <p:spPr>
            <a:xfrm>
              <a:off x="2208577" y="1324900"/>
              <a:ext cx="4560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Cº</a:t>
              </a:r>
              <a:endParaRPr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sp>
        <p:nvSpPr>
          <p:cNvPr id="1066" name="Google Shape;1066;p65"/>
          <p:cNvSpPr txBox="1"/>
          <p:nvPr/>
        </p:nvSpPr>
        <p:spPr>
          <a:xfrm>
            <a:off x="2632377" y="3041175"/>
            <a:ext cx="497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accen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7" name="Google Shape;1067;p65"/>
              <p:cNvSpPr txBox="1"/>
              <p:nvPr/>
            </p:nvSpPr>
            <p:spPr>
              <a:xfrm>
                <a:off x="3157651" y="1911225"/>
                <a:ext cx="4905815" cy="38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𝑭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Sniglet"/>
                              <a:cs typeface="Sniglet"/>
                              <a:sym typeface="Sniglet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</m:ctrlPr>
                            </m:dPr>
                            <m:e>
                              <m: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  <m:t>𝑲</m:t>
                              </m:r>
                              <m: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  <m:t>−</m:t>
                              </m:r>
                              <m: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  <m:t>𝟐𝟕𝟑</m:t>
                              </m:r>
                              <m: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  <m:t>.</m:t>
                              </m:r>
                              <m:r>
                                <a:rPr lang="es-ES" sz="2400" b="1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Sniglet"/>
                                  <a:cs typeface="Sniglet"/>
                                  <a:sym typeface="Sniglet"/>
                                </a:rPr>
                                <m:t>𝟏𝟓</m:t>
                              </m:r>
                            </m:e>
                          </m:d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Sniglet"/>
                              <a:cs typeface="Sniglet"/>
                              <a:sym typeface="Sniglet"/>
                            </a:rPr>
                            <m:t>∗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Sniglet"/>
                              <a:cs typeface="Sniglet"/>
                              <a:sym typeface="Sniglet"/>
                            </a:rPr>
                            <m:t>𝟏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Sniglet"/>
                              <a:cs typeface="Sniglet"/>
                              <a:sym typeface="Sniglet"/>
                            </a:rPr>
                            <m:t>.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Sniglet"/>
                              <a:cs typeface="Sniglet"/>
                              <a:sym typeface="Sniglet"/>
                            </a:rPr>
                            <m:t>𝟖</m:t>
                          </m:r>
                        </m:e>
                      </m:d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+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𝟑𝟐</m:t>
                      </m:r>
                    </m:oMath>
                  </m:oMathPara>
                </a14:m>
                <a:endParaRPr lang="es-ES" sz="2400" b="1" dirty="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mc:Choice>
        <mc:Fallback>
          <p:sp>
            <p:nvSpPr>
              <p:cNvPr id="1067" name="Google Shape;1067;p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651" y="1911225"/>
                <a:ext cx="4905815" cy="382200"/>
              </a:xfrm>
              <a:prstGeom prst="rect">
                <a:avLst/>
              </a:prstGeom>
              <a:blipFill>
                <a:blip r:embed="rId4"/>
                <a:stretch>
                  <a:fillRect b="-274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9" name="Google Shape;1069;p65"/>
          <p:cNvSpPr txBox="1"/>
          <p:nvPr/>
        </p:nvSpPr>
        <p:spPr>
          <a:xfrm>
            <a:off x="3026363" y="3094725"/>
            <a:ext cx="1178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76" name="Google Shape;1076;p65"/>
          <p:cNvSpPr txBox="1"/>
          <p:nvPr/>
        </p:nvSpPr>
        <p:spPr>
          <a:xfrm>
            <a:off x="6211727" y="3041175"/>
            <a:ext cx="497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accen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077" name="Google Shape;1077;p6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Conversión de escalas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067;p65">
                <a:extLst>
                  <a:ext uri="{FF2B5EF4-FFF2-40B4-BE49-F238E27FC236}">
                    <a16:creationId xmlns:a16="http://schemas.microsoft.com/office/drawing/2014/main" id="{5E375E21-9807-FBB4-E0D9-21536471FF07}"/>
                  </a:ext>
                </a:extLst>
              </p:cNvPr>
              <p:cNvSpPr txBox="1"/>
              <p:nvPr/>
            </p:nvSpPr>
            <p:spPr>
              <a:xfrm>
                <a:off x="2548726" y="3069405"/>
                <a:ext cx="4905815" cy="38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𝑲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=</m:t>
                      </m:r>
                      <m:f>
                        <m:fPr>
                          <m:ctrlP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</m:ctrlPr>
                        </m:fPr>
                        <m:num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𝑭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−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𝟑𝟐</m:t>
                          </m:r>
                        </m:num>
                        <m:den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𝟏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.</m:t>
                          </m:r>
                          <m:r>
                            <a:rPr lang="es-ES" sz="2400" b="1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Sniglet"/>
                            </a:rPr>
                            <m:t>𝟖</m:t>
                          </m:r>
                        </m:den>
                      </m:f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+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𝟐𝟕𝟑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.</m:t>
                      </m:r>
                      <m:r>
                        <a:rPr lang="es-ES" sz="24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Sniglet"/>
                          <a:cs typeface="Sniglet"/>
                          <a:sym typeface="Sniglet"/>
                        </a:rPr>
                        <m:t>𝟏𝟓</m:t>
                      </m:r>
                    </m:oMath>
                  </m:oMathPara>
                </a14:m>
                <a:endParaRPr lang="es-ES" sz="2400" b="1" dirty="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mc:Choice>
        <mc:Fallback>
          <p:sp>
            <p:nvSpPr>
              <p:cNvPr id="2" name="Google Shape;1067;p65">
                <a:extLst>
                  <a:ext uri="{FF2B5EF4-FFF2-40B4-BE49-F238E27FC236}">
                    <a16:creationId xmlns:a16="http://schemas.microsoft.com/office/drawing/2014/main" id="{5E375E21-9807-FBB4-E0D9-21536471F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726" y="3069405"/>
                <a:ext cx="4905815" cy="382200"/>
              </a:xfrm>
              <a:prstGeom prst="rect">
                <a:avLst/>
              </a:prstGeom>
              <a:blipFill>
                <a:blip r:embed="rId5"/>
                <a:stretch>
                  <a:fillRect b="-104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9788C6B0-E15D-5358-CBBD-0D053193BD37}"/>
              </a:ext>
            </a:extLst>
          </p:cNvPr>
          <p:cNvSpPr txBox="1"/>
          <p:nvPr/>
        </p:nvSpPr>
        <p:spPr>
          <a:xfrm>
            <a:off x="3130077" y="1532070"/>
            <a:ext cx="405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Sniglet" panose="020B0604020202020204" charset="0"/>
              </a:rPr>
              <a:t>De Kelvin a Fahrenheit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7D720F-2221-80AE-0917-AFD389FACED0}"/>
              </a:ext>
            </a:extLst>
          </p:cNvPr>
          <p:cNvSpPr txBox="1"/>
          <p:nvPr/>
        </p:nvSpPr>
        <p:spPr>
          <a:xfrm>
            <a:off x="3130077" y="2702621"/>
            <a:ext cx="4052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Sniglet" panose="020B0604020202020204" charset="0"/>
              </a:rPr>
              <a:t>De Fahrenheit a Kelvin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1"/>
          <p:cNvSpPr/>
          <p:nvPr/>
        </p:nvSpPr>
        <p:spPr>
          <a:xfrm>
            <a:off x="2438875" y="1803124"/>
            <a:ext cx="4416900" cy="1304100"/>
          </a:xfrm>
          <a:prstGeom prst="roundRect">
            <a:avLst>
              <a:gd name="adj" fmla="val 909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71"/>
          <p:cNvSpPr txBox="1">
            <a:spLocks noGrp="1"/>
          </p:cNvSpPr>
          <p:nvPr>
            <p:ph type="ctrTitle"/>
          </p:nvPr>
        </p:nvSpPr>
        <p:spPr>
          <a:xfrm>
            <a:off x="2430000" y="2071774"/>
            <a:ext cx="42840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1216" name="Google Shape;12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303" y="1384014"/>
            <a:ext cx="766802" cy="766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  <p:pic>
        <p:nvPicPr>
          <p:cNvPr id="1217" name="Google Shape;12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76" y="2515151"/>
            <a:ext cx="1077898" cy="9921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lsius &amp; Fahrenheit: Temperature Lesson by Slidesgo">
  <a:themeElements>
    <a:clrScheme name="Simple Light">
      <a:dk1>
        <a:srgbClr val="EFFAFF"/>
      </a:dk1>
      <a:lt1>
        <a:srgbClr val="5C9DAD"/>
      </a:lt1>
      <a:dk2>
        <a:srgbClr val="45ADDF"/>
      </a:dk2>
      <a:lt2>
        <a:srgbClr val="377AE4"/>
      </a:lt2>
      <a:accent1>
        <a:srgbClr val="FFFF99"/>
      </a:accent1>
      <a:accent2>
        <a:srgbClr val="FFD34B"/>
      </a:accent2>
      <a:accent3>
        <a:srgbClr val="FFB501"/>
      </a:accent3>
      <a:accent4>
        <a:srgbClr val="F6550B"/>
      </a:accent4>
      <a:accent5>
        <a:srgbClr val="EF1F00"/>
      </a:accent5>
      <a:accent6>
        <a:srgbClr val="FFFFFF"/>
      </a:accent6>
      <a:hlink>
        <a:srgbClr val="EF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Presentación en pantalla (16:9)</PresentationFormat>
  <Paragraphs>56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Cambria Math</vt:lpstr>
      <vt:lpstr>Sniglet</vt:lpstr>
      <vt:lpstr>Black Han Sans</vt:lpstr>
      <vt:lpstr>Paytone One</vt:lpstr>
      <vt:lpstr>Celsius &amp; Fahrenheit: Temperature Lesson by Slidesgo</vt:lpstr>
      <vt:lpstr>Escalas &amp; Termometro:  La  Temperatura</vt:lpstr>
      <vt:lpstr>Introducción</vt:lpstr>
      <vt:lpstr>Funcionamiento del termometro</vt:lpstr>
      <vt:lpstr>Celsius</vt:lpstr>
      <vt:lpstr>Fahrenheit</vt:lpstr>
      <vt:lpstr>Conversión de escalas</vt:lpstr>
      <vt:lpstr>Conversión de escalas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Escalas &amp; Termometro:  La  Temperatura</dc:title>
  <cp:lastModifiedBy>Mileth Martienz</cp:lastModifiedBy>
  <cp:revision>1</cp:revision>
  <dcterms:modified xsi:type="dcterms:W3CDTF">2024-05-03T04:52:32Z</dcterms:modified>
</cp:coreProperties>
</file>